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1" r:id="rId9"/>
    <p:sldId id="272" r:id="rId10"/>
    <p:sldId id="267" r:id="rId11"/>
    <p:sldId id="263" r:id="rId12"/>
    <p:sldId id="273" r:id="rId13"/>
    <p:sldId id="274" r:id="rId14"/>
    <p:sldId id="275" r:id="rId15"/>
    <p:sldId id="268" r:id="rId16"/>
    <p:sldId id="276" r:id="rId17"/>
    <p:sldId id="264" r:id="rId18"/>
    <p:sldId id="269" r:id="rId19"/>
    <p:sldId id="265" r:id="rId20"/>
    <p:sldId id="277" r:id="rId21"/>
    <p:sldId id="278" r:id="rId22"/>
    <p:sldId id="282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32" autoAdjust="0"/>
  </p:normalViewPr>
  <p:slideViewPr>
    <p:cSldViewPr>
      <p:cViewPr varScale="1">
        <p:scale>
          <a:sx n="123" d="100"/>
          <a:sy n="12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32FB3-5BBD-414A-9D95-78FDE7D3E894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DC564-ABF5-4E07-BD3C-5BE83904C2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MIKE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JOE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KATIE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KATIE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KATIE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KATIE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DC564-ABF5-4E07-BD3C-5BE83904C2E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69C7BD0-9EDF-4BFC-8C50-9B8569E57A89}" type="datetimeFigureOut">
              <a:rPr lang="en-US" smtClean="0"/>
              <a:pPr/>
              <a:t>4/19/2011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C403CC3-D36C-4584-BAC9-57A4F6C312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presentation</a:t>
            </a:r>
          </a:p>
          <a:p>
            <a:r>
              <a:rPr lang="en-US" dirty="0" smtClean="0"/>
              <a:t>19 april 2011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Discotective</a:t>
            </a:r>
            <a:endParaRPr lang="en-US" sz="7200" dirty="0"/>
          </a:p>
        </p:txBody>
      </p:sp>
      <p:pic>
        <p:nvPicPr>
          <p:cNvPr id="1026" name="Picture 2" descr="C:\Users\Joe\Desktop\Discotective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625" t="15625" r="21875" b="21875"/>
          <a:stretch>
            <a:fillRect/>
          </a:stretch>
        </p:blipFill>
        <p:spPr bwMode="auto">
          <a:xfrm>
            <a:off x="3733800" y="4038600"/>
            <a:ext cx="1524000" cy="1524000"/>
          </a:xfrm>
          <a:prstGeom prst="rect">
            <a:avLst/>
          </a:prstGeom>
          <a:noFill/>
          <a:effectLst>
            <a:outerShdw blurRad="596900" sx="106000" sy="106000" algn="ctr" rotWithShape="0">
              <a:schemeClr val="bg1">
                <a:alpha val="89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/>
        </p:spPr>
      </p:pic>
      <p:sp>
        <p:nvSpPr>
          <p:cNvPr id="5" name="TextBox 4"/>
          <p:cNvSpPr txBox="1"/>
          <p:nvPr/>
        </p:nvSpPr>
        <p:spPr>
          <a:xfrm>
            <a:off x="685800" y="6019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Katie Bouman • Brad Campbell • Mike Hand • Tyler Johnson • Joe Kurleto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</a:t>
            </a: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/>
              <a:t>Segmentation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Audio synthesis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09802"/>
            <a:ext cx="7467600" cy="169382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838200" y="4267200"/>
            <a:ext cx="7467600" cy="1716672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8862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9436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Y-projection</a:t>
            </a:r>
            <a:endParaRPr lang="en-US" sz="14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1752" y="1527048"/>
            <a:ext cx="850392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Staff detection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267200"/>
            <a:ext cx="7525512" cy="1672336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199" y="2209800"/>
            <a:ext cx="7522063" cy="1671635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 removal</a:t>
            </a:r>
          </a:p>
          <a:p>
            <a:pPr lvl="1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886200"/>
            <a:ext cx="7525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5943600"/>
            <a:ext cx="7525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Stafflines</a:t>
            </a:r>
            <a:r>
              <a:rPr lang="en-US" sz="1400" dirty="0" smtClean="0"/>
              <a:t> removed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09800"/>
            <a:ext cx="7467600" cy="1676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Stem &amp; measure marker detection</a:t>
            </a:r>
          </a:p>
          <a:p>
            <a:pPr lvl="1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267200"/>
            <a:ext cx="746760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267201"/>
            <a:ext cx="7467600" cy="16764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2233101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960372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600200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05000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553015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865372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3017772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49413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985071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4297428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625529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922772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090286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638800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126858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6591615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980172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216329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7810815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8153400" y="4267200"/>
            <a:ext cx="152400" cy="1524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8200" y="3886200"/>
            <a:ext cx="7470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38200" y="5943600"/>
            <a:ext cx="7470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X-projection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Remove stemmed notes from image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Find locations of remaining symbols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895600"/>
            <a:ext cx="8001000" cy="1246238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648200"/>
            <a:ext cx="8001000" cy="1253687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8200" y="4191000"/>
            <a:ext cx="7470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Original image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5943600"/>
            <a:ext cx="7470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Notes removed, symbols located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</a:t>
            </a: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/>
              <a:t>Classification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Audio synthesis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Stemmed notes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Pitch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Duration</a:t>
            </a:r>
          </a:p>
          <a:p>
            <a:pPr lvl="2"/>
            <a:r>
              <a:rPr lang="en-US" dirty="0" smtClean="0"/>
              <a:t>Note-head type</a:t>
            </a:r>
          </a:p>
          <a:p>
            <a:pPr lvl="2"/>
            <a:r>
              <a:rPr lang="en-US" dirty="0" smtClean="0"/>
              <a:t>Eighth-note tail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4038600"/>
            <a:ext cx="46482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343400"/>
            <a:ext cx="8858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3733800" y="4267200"/>
            <a:ext cx="8858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3434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343400"/>
            <a:ext cx="43802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4343400"/>
            <a:ext cx="762000" cy="83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975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Remaining symbols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Whole notes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Accidentals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Dots</a:t>
            </a: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Classified via extracted features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Symbol dimensions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Proximity to other symbols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Presence of vertical lines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Black-to-white pixel ratio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5200" y="2133600"/>
            <a:ext cx="5181600" cy="16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91200" y="4191000"/>
            <a:ext cx="28194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533400" cy="116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419600"/>
            <a:ext cx="685800" cy="131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3714" y="4594671"/>
            <a:ext cx="457200" cy="116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91200" y="590455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accidental classification</a:t>
            </a:r>
            <a:br>
              <a:rPr lang="en-US" sz="1400" dirty="0" smtClean="0"/>
            </a:br>
            <a:r>
              <a:rPr lang="en-US" sz="1400" dirty="0" smtClean="0"/>
              <a:t>(based on vertical lines)</a:t>
            </a:r>
            <a:endParaRPr lang="en-US" sz="1400" dirty="0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1" y="2743200"/>
            <a:ext cx="457200" cy="38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51456" y="2514601"/>
            <a:ext cx="2682744" cy="90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8860" y="2590800"/>
            <a:ext cx="22122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90271" y="2514600"/>
            <a:ext cx="53973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0" cstate="print"/>
          <a:srcRect l="30189" r="32075"/>
          <a:stretch>
            <a:fillRect/>
          </a:stretch>
        </p:blipFill>
        <p:spPr bwMode="auto">
          <a:xfrm>
            <a:off x="8077200" y="2362830"/>
            <a:ext cx="457200" cy="121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</a:t>
            </a: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/>
              <a:t>Audio synthesis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3165231" cy="266700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r="1629"/>
          <a:stretch>
            <a:fillRect/>
          </a:stretch>
        </p:blipFill>
        <p:spPr bwMode="auto">
          <a:xfrm>
            <a:off x="4876800" y="3200400"/>
            <a:ext cx="3200400" cy="2659228"/>
          </a:xfrm>
          <a:prstGeom prst="rect">
            <a:avLst/>
          </a:prstGeom>
          <a:noFill/>
          <a:ln w="9525">
            <a:solidFill>
              <a:schemeClr val="accent1"/>
            </a:solidFill>
            <a:prstDash val="sysDash"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 digital synthesis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FTV values for harmonics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586740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FFT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5867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Time signal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356737" y="5638800"/>
            <a:ext cx="1143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Frequency (Hz)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14042" y="4384789"/>
            <a:ext cx="755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Amplitude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56388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Samples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721111" y="4422889"/>
            <a:ext cx="679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Amplitude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Optical Music Recognition (OMR) system</a:t>
            </a:r>
          </a:p>
          <a:p>
            <a:pPr lvl="1"/>
            <a:r>
              <a:rPr lang="en-US" dirty="0" smtClean="0"/>
              <a:t>Takes in image of sheet music</a:t>
            </a:r>
          </a:p>
          <a:p>
            <a:pPr lvl="1"/>
            <a:r>
              <a:rPr lang="en-US" dirty="0" smtClean="0"/>
              <a:t>Finds and analyzes musical symbols</a:t>
            </a:r>
          </a:p>
          <a:p>
            <a:pPr lvl="1"/>
            <a:r>
              <a:rPr lang="en-US" dirty="0" smtClean="0"/>
              <a:t>Outputs captured song as audio signal</a:t>
            </a:r>
            <a:endParaRPr lang="en-US" dirty="0"/>
          </a:p>
        </p:txBody>
      </p:sp>
      <p:pic>
        <p:nvPicPr>
          <p:cNvPr id="7170" name="Picture 2" descr="\\storage.adsroot.itcs.umich.edu\home\windat.v2\Desktop\simple_diagram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239125" cy="1781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</a:p>
          <a:p>
            <a:pPr lvl="1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Altera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DE2 FPGA with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Nios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II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softcore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processor</a:t>
            </a:r>
          </a:p>
          <a:p>
            <a:pPr lvl="1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Altera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D5M 5 Megapixel Camera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limitations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 MHz clock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 space for only ~1.5 grayscale image copies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Lens distortion</a:t>
            </a:r>
          </a:p>
          <a:p>
            <a:pPr lvl="1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Streamlined algorithms</a:t>
            </a:r>
          </a:p>
          <a:p>
            <a:pPr lvl="1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Notes/rests up to eighth-beat speed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key signatures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Accidentals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Dotted notes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Unsupported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Skew correction (in hardware)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binarization (in hardware)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Chords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Ties/Slurs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melodies/harmonies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Repeat markers, DC al Coda, etc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8668" y="2057400"/>
            <a:ext cx="3349752" cy="2438400"/>
            <a:chOff x="2517648" y="2057400"/>
            <a:chExt cx="3349752" cy="2438400"/>
          </a:xfrm>
        </p:grpSpPr>
        <p:pic>
          <p:nvPicPr>
            <p:cNvPr id="3" name="Picture 2" descr="C:\Users\Joe\Desktop\Discotective.tif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517648" y="2057400"/>
              <a:ext cx="2438400" cy="2438400"/>
            </a:xfrm>
            <a:prstGeom prst="rect">
              <a:avLst/>
            </a:prstGeom>
            <a:noFill/>
          </p:spPr>
        </p:pic>
        <p:sp>
          <p:nvSpPr>
            <p:cNvPr id="2" name="Title 1"/>
            <p:cNvSpPr txBox="1">
              <a:spLocks/>
            </p:cNvSpPr>
            <p:nvPr/>
          </p:nvSpPr>
          <p:spPr>
            <a:xfrm>
              <a:off x="4194048" y="2819400"/>
              <a:ext cx="1673352" cy="6858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00" b="1" i="0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shade val="75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EMO</a:t>
              </a:r>
              <a:endParaRPr kumimoji="0" lang="en-US" sz="2800" b="1" i="1" strike="noStrike" kern="1200" cap="none" spc="0" normalizeH="0" baseline="0" noProof="0" dirty="0">
                <a:ln>
                  <a:noFill/>
                </a:ln>
                <a:solidFill>
                  <a:schemeClr val="accent3">
                    <a:shade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1752" y="2057400"/>
            <a:ext cx="8534400" cy="159715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shade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 for your time.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chemeClr val="accent3">
                  <a:shade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shade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 we entertain any questions?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accent3">
                  <a:shade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C:\Users\Joe\Desktop\Discotective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52800" y="365760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Music students</a:t>
            </a:r>
          </a:p>
          <a:p>
            <a:pPr lvl="1"/>
            <a:r>
              <a:rPr lang="en-US" dirty="0" smtClean="0"/>
              <a:t>Learning to read sheet music is difficult</a:t>
            </a:r>
          </a:p>
          <a:p>
            <a:pPr lvl="1"/>
            <a:r>
              <a:rPr lang="en-US" dirty="0" smtClean="0"/>
              <a:t>Knowing how the music should sound makes it easier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Digital archival</a:t>
            </a:r>
          </a:p>
          <a:p>
            <a:pPr lvl="1"/>
            <a:r>
              <a:rPr lang="en-US" dirty="0" smtClean="0"/>
              <a:t>Longevity</a:t>
            </a:r>
          </a:p>
          <a:p>
            <a:pPr lvl="1"/>
            <a:r>
              <a:rPr lang="en-US" dirty="0" smtClean="0"/>
              <a:t>Electronic availability &amp; distribution</a:t>
            </a:r>
          </a:p>
          <a:p>
            <a:pPr lvl="1"/>
            <a:r>
              <a:rPr lang="en-US" dirty="0" smtClean="0"/>
              <a:t>Possibility for editing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Recognition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Current software</a:t>
            </a:r>
          </a:p>
          <a:p>
            <a:pPr lvl="1"/>
            <a:r>
              <a:rPr lang="en-US" dirty="0" err="1" smtClean="0"/>
              <a:t>SmartScore</a:t>
            </a:r>
            <a:r>
              <a:rPr lang="en-US" dirty="0" smtClean="0"/>
              <a:t>  (</a:t>
            </a:r>
            <a:r>
              <a:rPr lang="en-US" dirty="0" err="1" smtClean="0"/>
              <a:t>Musitek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SharpEye</a:t>
            </a:r>
            <a:r>
              <a:rPr lang="en-US" dirty="0" smtClean="0"/>
              <a:t>  (</a:t>
            </a:r>
            <a:r>
              <a:rPr lang="en-US" dirty="0" err="1" smtClean="0"/>
              <a:t>Musicwave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Notescan</a:t>
            </a:r>
            <a:r>
              <a:rPr lang="en-US" dirty="0" smtClean="0"/>
              <a:t> – Nightingale </a:t>
            </a:r>
          </a:p>
          <a:p>
            <a:pPr lvl="1"/>
            <a:r>
              <a:rPr lang="en-US" dirty="0" err="1" smtClean="0"/>
              <a:t>SightReader</a:t>
            </a:r>
            <a:r>
              <a:rPr lang="en-US" dirty="0" smtClean="0"/>
              <a:t> – Finale </a:t>
            </a:r>
          </a:p>
          <a:p>
            <a:pPr lvl="1"/>
            <a:r>
              <a:rPr lang="en-US" dirty="0" err="1" smtClean="0"/>
              <a:t>Photoscore</a:t>
            </a:r>
            <a:r>
              <a:rPr lang="en-US" dirty="0" smtClean="0"/>
              <a:t> – Sibelius  (</a:t>
            </a:r>
            <a:r>
              <a:rPr lang="en-US" dirty="0" err="1" smtClean="0"/>
              <a:t>Neuratron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None are embedded</a:t>
            </a:r>
          </a:p>
          <a:p>
            <a:pPr lvl="1"/>
            <a:r>
              <a:rPr lang="en-US" dirty="0" smtClean="0"/>
              <a:t>Use scanners for image acquisition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Segmentation</a:t>
            </a:r>
          </a:p>
          <a:p>
            <a:endParaRPr lang="en-US" dirty="0" smtClean="0"/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  <a:p>
            <a:r>
              <a:rPr lang="en-US" dirty="0" smtClean="0"/>
              <a:t>Audio synthesis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Preprocessing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Audio synthesis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binarization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59436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59436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Adaptive threshold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59436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Binarized</a:t>
            </a:r>
            <a:r>
              <a:rPr lang="en-US" dirty="0" smtClean="0"/>
              <a:t> image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7680" y="2103120"/>
            <a:ext cx="8168640" cy="3840480"/>
            <a:chOff x="487680" y="1752600"/>
            <a:chExt cx="8168640" cy="3840480"/>
          </a:xfrm>
        </p:grpSpPr>
        <p:pic>
          <p:nvPicPr>
            <p:cNvPr id="15" name="Picture 14" descr="bia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1752600"/>
              <a:ext cx="2560320" cy="3840480"/>
            </a:xfrm>
            <a:prstGeom prst="rect">
              <a:avLst/>
            </a:prstGeom>
            <a:ln>
              <a:solidFill>
                <a:schemeClr val="accent1"/>
              </a:solidFill>
              <a:prstDash val="sysDash"/>
            </a:ln>
          </p:spPr>
        </p:pic>
        <p:grpSp>
          <p:nvGrpSpPr>
            <p:cNvPr id="16" name="Group 9"/>
            <p:cNvGrpSpPr/>
            <p:nvPr/>
          </p:nvGrpSpPr>
          <p:grpSpPr>
            <a:xfrm>
              <a:off x="487680" y="1752600"/>
              <a:ext cx="8168640" cy="3840480"/>
              <a:chOff x="563880" y="1752600"/>
              <a:chExt cx="8168640" cy="3840480"/>
            </a:xfrm>
          </p:grpSpPr>
          <p:pic>
            <p:nvPicPr>
              <p:cNvPr id="17" name="Picture 4" descr="binarized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72200" y="1752600"/>
                <a:ext cx="2560320" cy="3840480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ash"/>
              </a:ln>
            </p:spPr>
          </p:pic>
          <p:pic>
            <p:nvPicPr>
              <p:cNvPr id="18" name="Picture 17" descr="original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3880" y="1752600"/>
                <a:ext cx="2560320" cy="3840480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sysDash"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Skew correction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08709" y="2057400"/>
            <a:ext cx="6926582" cy="4114800"/>
            <a:chOff x="571500" y="1582598"/>
            <a:chExt cx="8001000" cy="4753068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" y="4114801"/>
              <a:ext cx="8001000" cy="222086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sysDash"/>
              <a:miter lim="800000"/>
              <a:headEnd/>
              <a:tailEnd/>
            </a:ln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2857" r="1905"/>
            <a:stretch>
              <a:fillRect/>
            </a:stretch>
          </p:blipFill>
          <p:spPr bwMode="auto">
            <a:xfrm>
              <a:off x="571500" y="1582598"/>
              <a:ext cx="8001000" cy="222740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sysDash"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Cropping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25233" y="2286000"/>
            <a:ext cx="6693534" cy="3657600"/>
            <a:chOff x="1295400" y="2286000"/>
            <a:chExt cx="6693534" cy="3657600"/>
          </a:xfrm>
        </p:grpSpPr>
        <p:pic>
          <p:nvPicPr>
            <p:cNvPr id="1026" name="Picture 2" descr="\\storage.adsroot.itcs.umich.edu\home\windat.v2\Desktop\uncroppe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5400" y="2286000"/>
              <a:ext cx="3026664" cy="365760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</p:pic>
        <p:pic>
          <p:nvPicPr>
            <p:cNvPr id="1027" name="Picture 3" descr="\\storage.adsroot.itcs.umich.edu\home\windat.v2\Desktop\croppe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60749" y="2286000"/>
              <a:ext cx="3028185" cy="365760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1219200" y="5943600"/>
            <a:ext cx="30266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5943600"/>
            <a:ext cx="302666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Cropped image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379</TotalTime>
  <Words>384</Words>
  <Application>Microsoft Office PowerPoint</Application>
  <PresentationFormat>On-screen Show (4:3)</PresentationFormat>
  <Paragraphs>204</Paragraphs>
  <Slides>23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Civic</vt:lpstr>
      <vt:lpstr>Discotective</vt:lpstr>
      <vt:lpstr>Project Overview</vt:lpstr>
      <vt:lpstr>Motivation</vt:lpstr>
      <vt:lpstr>Music Recognition Systems</vt:lpstr>
      <vt:lpstr>The Design</vt:lpstr>
      <vt:lpstr>The Design</vt:lpstr>
      <vt:lpstr>Preprocessing</vt:lpstr>
      <vt:lpstr>Preprocessing</vt:lpstr>
      <vt:lpstr>Preprocessing</vt:lpstr>
      <vt:lpstr>The Design</vt:lpstr>
      <vt:lpstr>Segmentation</vt:lpstr>
      <vt:lpstr>Segmentation</vt:lpstr>
      <vt:lpstr>Segmentation</vt:lpstr>
      <vt:lpstr>Segmentation</vt:lpstr>
      <vt:lpstr>The Design</vt:lpstr>
      <vt:lpstr>Classification</vt:lpstr>
      <vt:lpstr>Classification</vt:lpstr>
      <vt:lpstr>The Design</vt:lpstr>
      <vt:lpstr>Audio Synthesis</vt:lpstr>
      <vt:lpstr>Hardware Implementation</vt:lpstr>
      <vt:lpstr>Capabilities</vt:lpstr>
      <vt:lpstr>Slide 22</vt:lpstr>
      <vt:lpstr>Slide 23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Discotective</dc:title>
  <dc:creator>Joe</dc:creator>
  <cp:lastModifiedBy>jodoku</cp:lastModifiedBy>
  <cp:revision>55</cp:revision>
  <dcterms:created xsi:type="dcterms:W3CDTF">2011-04-18T21:54:18Z</dcterms:created>
  <dcterms:modified xsi:type="dcterms:W3CDTF">2011-04-19T18:50:02Z</dcterms:modified>
</cp:coreProperties>
</file>